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notesMasterIdLst>
    <p:notesMasterId r:id="rId11"/>
  </p:notesMasterIdLst>
  <p:sldIdLst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CBA9E2-403F-4447-9C28-BD77A4A7E9B5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6147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148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149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150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</p:grp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6AEB012-9530-4734-A64D-B2610FC88BE1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th-TH"/>
              <a:t>คลิกเพื่อแก้ไขลักษณะต้นแบบชื่อเรื่อง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คลิกเพื่อแก้ไขลักษณะต้นแบบหัวข้อย่อย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EA007-7F07-45DD-9786-FF28BBD0722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36674-3309-41EC-9379-1346E6D70A8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F3E5D-0900-4395-A776-A05A6D82F37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AF044-02CF-4BE3-AFD5-0165FD01399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9224D-8A27-44EA-899E-3C4AD496BE8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12793-D773-432E-9878-C68021DCA5B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DC881-8FF4-496E-B89F-29BDA54ED8C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8D287-5056-4E8B-9989-3C7881AA81E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D52E1-AEFA-41FE-8BDD-66F0D8C4415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9F9FE-FBB1-497F-B193-C372F35C575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C43F8-A305-4848-A500-87C73BE5CC1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1A420-1CE7-47D6-BE0A-E194D3DEAEB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5C3D6-7FB0-491C-A2DF-5D00A8FBD0A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9A376-231E-429A-B686-ACDBD54234E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38FBC-0423-4C32-B496-99A9F7C13F9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CCFA1-CE39-47D8-BF12-2D749BB1069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C5973-E66B-415A-9552-CD3D1D48824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CDF9E-BE0F-4879-92C8-55BA47EBD34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34F15-703F-4B37-AAAC-13672155AA4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B016-7420-4AA3-B982-BE7944178ED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2C066-0FD2-4D1D-ACAC-5D68AB3E5A3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512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512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  <p:sp>
          <p:nvSpPr>
            <p:cNvPr id="512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th-TH" sz="2400">
                <a:latin typeface="Times New Roman" pitchFamily="18" charset="0"/>
              </a:endParaRPr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38A0E0B-BDA1-4F18-A31E-21167D19E799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th-TH"/>
              <a:t>สุวิทยชาญ แก้วสุวรรณ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Business System Analysis and Design (BC401)</a:t>
            </a:r>
            <a:endParaRPr lang="th-TH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8B6777-2328-4708-B05E-DB62785F86B2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9CD1400-2F1B-47D8-A72D-D2B9CFBA2EAA}" type="slidenum">
              <a:rPr lang="en-US"/>
              <a:pPr/>
              <a:t>1</a:t>
            </a:fld>
            <a:endParaRPr lang="th-TH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39975" y="2492375"/>
            <a:ext cx="5327650" cy="647700"/>
          </a:xfrm>
        </p:spPr>
        <p:txBody>
          <a:bodyPr/>
          <a:lstStyle/>
          <a:p>
            <a:pPr algn="l"/>
            <a:r>
              <a:rPr lang="en-GB" sz="4000"/>
              <a:t>Context Diagram</a:t>
            </a:r>
            <a:endParaRPr lang="th-TH" sz="4000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442D5BB-4B45-49A5-AB6B-0D8DEDAB0F8F}" type="slidenum">
              <a:rPr lang="en-US"/>
              <a:pPr/>
              <a:t>2</a:t>
            </a:fld>
            <a:endParaRPr lang="th-TH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054100"/>
            <a:ext cx="5327650" cy="647700"/>
          </a:xfrm>
        </p:spPr>
        <p:txBody>
          <a:bodyPr/>
          <a:lstStyle/>
          <a:p>
            <a:pPr algn="l"/>
            <a:r>
              <a:rPr lang="en-GB" sz="4000"/>
              <a:t>Context Diagram</a:t>
            </a:r>
            <a:endParaRPr lang="th-TH" sz="400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11188" y="2349500"/>
            <a:ext cx="82073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dirty="0"/>
              <a:t>เป็น </a:t>
            </a:r>
            <a:r>
              <a:rPr lang="en-US" sz="4000" dirty="0"/>
              <a:t>Diagram </a:t>
            </a:r>
            <a:r>
              <a:rPr lang="th-TH" sz="4000" dirty="0"/>
              <a:t>ที่แสดงถึงภาพรวมทั้งหมดของระบบ</a:t>
            </a:r>
          </a:p>
          <a:p>
            <a:r>
              <a:rPr lang="th-TH" sz="4000" dirty="0"/>
              <a:t>ซึ่งก็จะใช้ </a:t>
            </a:r>
            <a:r>
              <a:rPr lang="en-US" sz="4000" dirty="0"/>
              <a:t>Data Flow Diagram </a:t>
            </a:r>
            <a:r>
              <a:rPr lang="th-TH" sz="4000" dirty="0"/>
              <a:t>เป็นภาพอธิบาย</a:t>
            </a:r>
          </a:p>
          <a:p>
            <a:r>
              <a:rPr lang="th-TH" sz="4000" dirty="0"/>
              <a:t>รายละเอียดอีกครั้งหนึ่ง</a:t>
            </a:r>
          </a:p>
        </p:txBody>
      </p:sp>
      <p:pic>
        <p:nvPicPr>
          <p:cNvPr id="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35F4EB5-5122-4588-99BA-5E0F43C92948}" type="slidenum">
              <a:rPr lang="en-US"/>
              <a:pPr/>
              <a:t>3</a:t>
            </a:fld>
            <a:endParaRPr lang="th-TH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031893"/>
            <a:ext cx="5327650" cy="647700"/>
          </a:xfrm>
        </p:spPr>
        <p:txBody>
          <a:bodyPr/>
          <a:lstStyle/>
          <a:p>
            <a:pPr algn="l"/>
            <a:r>
              <a:rPr lang="en-GB" sz="4000"/>
              <a:t>Context Diagram</a:t>
            </a:r>
            <a:endParaRPr lang="th-TH" sz="400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68313" y="1824056"/>
            <a:ext cx="21605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/>
              <a:t>สัญลักษณ์ที่ใช้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76375" y="2759093"/>
            <a:ext cx="1582738" cy="720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492500" y="2974993"/>
            <a:ext cx="4967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Entity </a:t>
            </a:r>
            <a:r>
              <a:rPr lang="th-TH" sz="2800" b="1"/>
              <a:t>เป็น องค์ประกอบที่อยู่ภายนอกระบบ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1547813" y="3911618"/>
            <a:ext cx="1512887" cy="12255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563938" y="4271981"/>
            <a:ext cx="4967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Context </a:t>
            </a:r>
            <a:r>
              <a:rPr lang="th-TH" sz="2800" b="1"/>
              <a:t>เป็น ภาพรวมของระบบทั้งหมด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547813" y="5567381"/>
            <a:ext cx="1944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1547813" y="6072206"/>
            <a:ext cx="1944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708400" y="5495943"/>
            <a:ext cx="4967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/>
              <a:t>ทิศทางการไหลของข้อมูล</a:t>
            </a:r>
          </a:p>
        </p:txBody>
      </p:sp>
      <p:pic>
        <p:nvPicPr>
          <p:cNvPr id="19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Connector 19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/>
      <p:bldP spid="11270" grpId="0" animBg="1"/>
      <p:bldP spid="11271" grpId="0"/>
      <p:bldP spid="11272" grpId="0" animBg="1"/>
      <p:bldP spid="11273" grpId="0" animBg="1"/>
      <p:bldP spid="112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7D0B-C7F0-404F-9159-EA9EF5A6ABE1}" type="slidenum">
              <a:rPr lang="en-US"/>
              <a:pPr/>
              <a:t>4</a:t>
            </a:fld>
            <a:endParaRPr lang="th-TH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098572"/>
            <a:ext cx="5327650" cy="647700"/>
          </a:xfrm>
        </p:spPr>
        <p:txBody>
          <a:bodyPr/>
          <a:lstStyle/>
          <a:p>
            <a:pPr algn="l"/>
            <a:r>
              <a:rPr lang="en-GB" sz="4000"/>
              <a:t>Context Diagram</a:t>
            </a:r>
            <a:endParaRPr lang="th-TH" sz="400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39750" y="1890735"/>
            <a:ext cx="5121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/>
              <a:t>ตัวอย่าง ระบบการจ่ายเงินใบทวงหนี้</a:t>
            </a: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3635375" y="3617935"/>
            <a:ext cx="1511300" cy="12239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2800"/>
              <a:t>การจ่ายเงิน</a:t>
            </a:r>
          </a:p>
          <a:p>
            <a:pPr algn="ctr"/>
            <a:r>
              <a:rPr lang="th-TH" sz="2800"/>
              <a:t>ใบทวงหนี้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23850" y="3833835"/>
            <a:ext cx="792163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ผู้ขาย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7596188" y="3978297"/>
            <a:ext cx="792162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บัญชี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995738" y="6138885"/>
            <a:ext cx="792162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/>
              <a:t>ฝ่ายบริหาร</a:t>
            </a:r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1116013" y="3978297"/>
            <a:ext cx="2519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1116013" y="4265635"/>
            <a:ext cx="2519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4140200" y="484189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4500563" y="4841897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H="1">
            <a:off x="5148263" y="404973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5148263" y="433866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1600200" y="3597297"/>
            <a:ext cx="823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ใบทวงหนี้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1692275" y="4338660"/>
            <a:ext cx="62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จ่ายเงิน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867400" y="3546497"/>
            <a:ext cx="157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เลขที่บัญชีแยกประเภท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5292725" y="4410097"/>
            <a:ext cx="212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- รายงานตรวจสอบบัญชีเจ้าหนี้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5292725" y="4841897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- ใบสำคัญบัญชีเจ้าหนี้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3203575" y="5273697"/>
            <a:ext cx="979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ผลการอนุมัติ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4572000" y="5346722"/>
            <a:ext cx="1808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- รายงานเพื่อเตรียมเงินสด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4572000" y="5707085"/>
            <a:ext cx="1495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/>
              <a:t>- รายงานบัญชีเจ้าหนี้</a:t>
            </a:r>
          </a:p>
        </p:txBody>
      </p:sp>
      <p:pic>
        <p:nvPicPr>
          <p:cNvPr id="2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Straight Connector 2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 animBg="1"/>
      <p:bldP spid="12300" grpId="0" animBg="1"/>
      <p:bldP spid="12301" grpId="0" animBg="1"/>
      <p:bldP spid="12302" grpId="0" animBg="1"/>
      <p:bldP spid="12303" grpId="0" animBg="1"/>
      <p:bldP spid="12304" grpId="0" animBg="1"/>
      <p:bldP spid="12305" grpId="0" animBg="1"/>
      <p:bldP spid="12307" grpId="0" animBg="1"/>
      <p:bldP spid="12308" grpId="0" animBg="1"/>
      <p:bldP spid="12309" grpId="0"/>
      <p:bldP spid="12310" grpId="0"/>
      <p:bldP spid="12311" grpId="0"/>
      <p:bldP spid="12312" grpId="0"/>
      <p:bldP spid="12313" grpId="0"/>
      <p:bldP spid="12314" grpId="0"/>
      <p:bldP spid="12315" grpId="0"/>
      <p:bldP spid="123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72264" y="6215082"/>
            <a:ext cx="2133600" cy="476250"/>
          </a:xfrm>
        </p:spPr>
        <p:txBody>
          <a:bodyPr/>
          <a:lstStyle/>
          <a:p>
            <a:fld id="{EA22EA21-023B-4F6D-A8F4-FBA64B1E9C8B}" type="slidenum">
              <a:rPr lang="en-US"/>
              <a:pPr/>
              <a:t>5</a:t>
            </a:fld>
            <a:endParaRPr lang="th-TH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255725"/>
            <a:ext cx="5327650" cy="647700"/>
          </a:xfrm>
        </p:spPr>
        <p:txBody>
          <a:bodyPr/>
          <a:lstStyle/>
          <a:p>
            <a:pPr algn="l"/>
            <a:r>
              <a:rPr lang="en-GB" sz="4000"/>
              <a:t>Context Diagram</a:t>
            </a:r>
            <a:endParaRPr lang="th-TH" sz="400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39750" y="2047888"/>
            <a:ext cx="391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/>
              <a:t>ตัวอย่าง ระบบการเช่าวีดีโอ</a:t>
            </a:r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>
            <a:off x="3419475" y="3775088"/>
            <a:ext cx="1800225" cy="143986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2000">
              <a:latin typeface="Angsana New" pitchFamily="18" charset="-34"/>
            </a:endParaRPr>
          </a:p>
          <a:p>
            <a:r>
              <a:rPr lang="th-TH" sz="2400">
                <a:latin typeface="Angsana New" pitchFamily="18" charset="-34"/>
              </a:rPr>
              <a:t>ระบบงานเช่า</a:t>
            </a:r>
            <a:r>
              <a:rPr lang="en-US" sz="2000">
                <a:latin typeface="Angsana New" pitchFamily="18" charset="-34"/>
              </a:rPr>
              <a:t> VDO</a:t>
            </a:r>
            <a:endParaRPr lang="th-TH" sz="3200"/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684213" y="4351350"/>
            <a:ext cx="914400" cy="419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000">
                <a:latin typeface="Angsana New" pitchFamily="18" charset="-34"/>
              </a:rPr>
              <a:t>ลูกค้า</a:t>
            </a:r>
            <a:endParaRPr lang="th-TH" sz="2800"/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7596188" y="4279913"/>
            <a:ext cx="1152525" cy="419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000">
                <a:latin typeface="Angsana New" pitchFamily="18" charset="-34"/>
              </a:rPr>
              <a:t>เจ้าของร้าน</a:t>
            </a:r>
            <a:endParaRPr lang="th-TH" sz="2800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>
            <a:off x="1692275" y="4638688"/>
            <a:ext cx="17272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5292725" y="4567250"/>
            <a:ext cx="23034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V="1">
            <a:off x="1692275" y="4495813"/>
            <a:ext cx="172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>
            <a:off x="5219700" y="4422788"/>
            <a:ext cx="23764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h-TH"/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1692275" y="3703650"/>
            <a:ext cx="2232025" cy="86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latin typeface="Angsana New" pitchFamily="18" charset="-34"/>
              </a:rPr>
              <a:t>VDO, </a:t>
            </a:r>
            <a:r>
              <a:rPr lang="th-TH" sz="2400" dirty="0">
                <a:latin typeface="Angsana New" pitchFamily="18" charset="-34"/>
              </a:rPr>
              <a:t>ค่าเช่า, ค่าปรับ,</a:t>
            </a:r>
          </a:p>
          <a:p>
            <a:r>
              <a:rPr lang="th-TH" sz="2400" dirty="0">
                <a:latin typeface="Angsana New" pitchFamily="18" charset="-34"/>
              </a:rPr>
              <a:t> ค่าสมัครสมาชิก</a:t>
            </a:r>
            <a:endParaRPr lang="th-TH" sz="3200" dirty="0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1692275" y="4856175"/>
            <a:ext cx="18716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ngsana New" pitchFamily="18" charset="-34"/>
              </a:rPr>
              <a:t>VDO, </a:t>
            </a:r>
            <a:r>
              <a:rPr lang="th-TH" sz="2000">
                <a:latin typeface="Angsana New" pitchFamily="18" charset="-34"/>
              </a:rPr>
              <a:t>บัตรสมาชิก</a:t>
            </a:r>
            <a:endParaRPr lang="th-TH" sz="2800"/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5580063" y="3919550"/>
            <a:ext cx="24479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2400" dirty="0">
                <a:latin typeface="Angsana New" pitchFamily="18" charset="-34"/>
              </a:rPr>
              <a:t>ค่ากำหนดเบื้องต้นระบบ</a:t>
            </a:r>
            <a:endParaRPr lang="th-TH" sz="3200" dirty="0"/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580063" y="4783150"/>
            <a:ext cx="18002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th-TH" sz="2400">
                <a:latin typeface="Angsana New" pitchFamily="18" charset="-34"/>
              </a:rPr>
              <a:t>รายรับ, รายงาน</a:t>
            </a:r>
            <a:endParaRPr lang="th-TH" sz="3200"/>
          </a:p>
        </p:txBody>
      </p:sp>
      <p:pic>
        <p:nvPicPr>
          <p:cNvPr id="34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Straight Connector 34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  <p:bldP spid="22551" grpId="0" animBg="1"/>
      <p:bldP spid="22552" grpId="0" animBg="1"/>
      <p:bldP spid="22553" grpId="0" animBg="1"/>
      <p:bldP spid="22554" grpId="0" animBg="1"/>
      <p:bldP spid="22556" grpId="0" animBg="1"/>
      <p:bldP spid="22557" grpId="0"/>
      <p:bldP spid="22558" grpId="0"/>
      <p:bldP spid="22559" grpId="0"/>
      <p:bldP spid="225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F280BD0-0032-423A-B1BD-0F1A15BD5D69}" type="slidenum">
              <a:rPr lang="en-US"/>
              <a:pPr/>
              <a:t>6</a:t>
            </a:fld>
            <a:endParaRPr lang="th-TH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254142"/>
            <a:ext cx="5327650" cy="647700"/>
          </a:xfrm>
        </p:spPr>
        <p:txBody>
          <a:bodyPr/>
          <a:lstStyle/>
          <a:p>
            <a:pPr algn="l"/>
            <a:r>
              <a:rPr lang="en-GB" sz="4000"/>
              <a:t>Context Diagram</a:t>
            </a:r>
            <a:endParaRPr lang="th-TH" sz="400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5288" y="2046304"/>
            <a:ext cx="5997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4000" dirty="0"/>
              <a:t>หลักการสร้าง </a:t>
            </a:r>
            <a:r>
              <a:rPr lang="en-US" sz="4000" dirty="0"/>
              <a:t>Context Diagram</a:t>
            </a:r>
            <a:endParaRPr lang="th-TH" sz="40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39750" y="3414729"/>
            <a:ext cx="72723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th-TH" sz="2800" dirty="0"/>
              <a:t> </a:t>
            </a:r>
            <a:r>
              <a:rPr lang="en-US" sz="2800" dirty="0" smtClean="0"/>
              <a:t>1 </a:t>
            </a:r>
            <a:r>
              <a:rPr lang="th-TH" sz="2800" dirty="0" smtClean="0"/>
              <a:t>ระบบมี </a:t>
            </a:r>
            <a:r>
              <a:rPr lang="en-US" sz="2800" dirty="0" smtClean="0"/>
              <a:t>Context Diagram </a:t>
            </a:r>
            <a:r>
              <a:rPr lang="th-TH" sz="2800" dirty="0" smtClean="0"/>
              <a:t>เพียง </a:t>
            </a:r>
            <a:r>
              <a:rPr lang="en-US" sz="2800" dirty="0" smtClean="0"/>
              <a:t>1 </a:t>
            </a:r>
            <a:r>
              <a:rPr lang="th-TH" sz="2800" dirty="0" smtClean="0"/>
              <a:t>แผนภาพเท่านั้น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h-TH" sz="2800" dirty="0"/>
              <a:t> </a:t>
            </a:r>
            <a:r>
              <a:rPr lang="th-TH" sz="2800" dirty="0" smtClean="0"/>
              <a:t>ต้อง</a:t>
            </a:r>
            <a:r>
              <a:rPr lang="th-TH" sz="2800" dirty="0"/>
              <a:t>มองเป็นภาพรวมทั้งหมดของระบบ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h-TH" sz="2800" dirty="0"/>
              <a:t> ภายใต้เส้นของข้อมูล 1 เส้น อาจมีหลายข้อมูลก็ได้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h-TH" sz="2800" dirty="0"/>
              <a:t> </a:t>
            </a:r>
            <a:r>
              <a:rPr lang="en-US" sz="2800" dirty="0"/>
              <a:t>Context Diagram </a:t>
            </a:r>
            <a:r>
              <a:rPr lang="th-TH" sz="2800" dirty="0"/>
              <a:t>ถือว่าเป็น </a:t>
            </a:r>
            <a:r>
              <a:rPr lang="en-US" sz="2800" dirty="0"/>
              <a:t>Level 0 </a:t>
            </a:r>
            <a:r>
              <a:rPr lang="th-TH" sz="2800" dirty="0"/>
              <a:t>ของระบบ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h-TH" sz="2800" dirty="0"/>
              <a:t> </a:t>
            </a:r>
            <a:r>
              <a:rPr lang="en-US" sz="2800" dirty="0"/>
              <a:t>Entity </a:t>
            </a:r>
            <a:r>
              <a:rPr lang="th-TH" sz="2800" dirty="0"/>
              <a:t>ย่อย อาจจะอยู่ภายใน </a:t>
            </a:r>
            <a:r>
              <a:rPr lang="en-US" sz="2800" dirty="0"/>
              <a:t>Context</a:t>
            </a:r>
            <a:r>
              <a:rPr lang="th-TH" sz="2800" dirty="0"/>
              <a:t> ของระบบก็ได้</a:t>
            </a:r>
          </a:p>
        </p:txBody>
      </p:sp>
      <p:pic>
        <p:nvPicPr>
          <p:cNvPr id="10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แบบฝึกหัดในชั้นเรียน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 ให้นักศึกษาหาตัวอย่าง </a:t>
            </a:r>
            <a:r>
              <a:rPr lang="en-US" dirty="0" smtClean="0"/>
              <a:t>Context Diagram </a:t>
            </a:r>
            <a:r>
              <a:rPr lang="th-TH" dirty="0" smtClean="0"/>
              <a:t>จากอินเตอร์เน็ต</a:t>
            </a:r>
          </a:p>
          <a:p>
            <a:r>
              <a:rPr lang="th-TH" dirty="0"/>
              <a:t> </a:t>
            </a:r>
            <a:r>
              <a:rPr lang="th-TH" dirty="0" smtClean="0"/>
              <a:t>ให้นักศึกษาออกแบบ </a:t>
            </a:r>
            <a:r>
              <a:rPr lang="en-US" dirty="0" smtClean="0"/>
              <a:t>Context Diagram </a:t>
            </a:r>
            <a:r>
              <a:rPr lang="th-TH" dirty="0" smtClean="0"/>
              <a:t>ระบบร้านอาหาร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h-TH" smtClean="0"/>
              <a:t>สุวิทยชาญ แก้วสุวรรณ</a:t>
            </a:r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Business System Analysis and Design (BC401)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C43F8-A305-4848-A500-87C73BE5CC12}" type="slidenum">
              <a:rPr lang="en-US" smtClean="0"/>
              <a:pPr/>
              <a:t>7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888-09EF-459E-B7E1-2710F1896FB6}" type="slidenum">
              <a:rPr lang="en-US" smtClean="0"/>
              <a:pPr>
                <a:defRPr/>
              </a:pPr>
              <a:t>8</a:t>
            </a:fld>
            <a:endParaRPr lang="th-TH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275</Words>
  <Application>Microsoft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Angsana New</vt:lpstr>
      <vt:lpstr>Times New Roman</vt:lpstr>
      <vt:lpstr>Wingdings</vt:lpstr>
      <vt:lpstr>Watermark</vt:lpstr>
      <vt:lpstr>การออกแบบเริ่มต้น</vt:lpstr>
      <vt:lpstr>Context Diagram</vt:lpstr>
      <vt:lpstr>Context Diagram</vt:lpstr>
      <vt:lpstr>Context Diagram</vt:lpstr>
      <vt:lpstr>Context Diagram</vt:lpstr>
      <vt:lpstr>Context Diagram</vt:lpstr>
      <vt:lpstr>Context Diagram</vt:lpstr>
      <vt:lpstr>แบบฝึกหัดในชั้นเรียน</vt:lpstr>
      <vt:lpstr>Slide 8</vt:lpstr>
    </vt:vector>
  </TitlesOfParts>
  <Company>SPC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 Diagram</dc:title>
  <dc:creator>Chan</dc:creator>
  <cp:lastModifiedBy>Chan-ITDSG</cp:lastModifiedBy>
  <cp:revision>10</cp:revision>
  <dcterms:created xsi:type="dcterms:W3CDTF">2007-07-04T02:58:14Z</dcterms:created>
  <dcterms:modified xsi:type="dcterms:W3CDTF">2014-09-10T08:13:17Z</dcterms:modified>
</cp:coreProperties>
</file>